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80" r:id="rId2"/>
    <p:sldId id="257" r:id="rId3"/>
    <p:sldId id="258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311" r:id="rId13"/>
    <p:sldId id="312" r:id="rId14"/>
    <p:sldId id="27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1" autoAdjust="0"/>
    <p:restoredTop sz="94729" autoAdjust="0"/>
  </p:normalViewPr>
  <p:slideViewPr>
    <p:cSldViewPr snapToGrid="0">
      <p:cViewPr varScale="1">
        <p:scale>
          <a:sx n="71" d="100"/>
          <a:sy n="71" d="100"/>
        </p:scale>
        <p:origin x="793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8E53F0-EB53-4F9C-B5FB-D27315B0B91E}" type="datetimeFigureOut">
              <a:rPr lang="en-IN" smtClean="0"/>
              <a:t>09-04-2026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0091A-DAFD-4AB8-8166-265577D60AE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3551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Clouds</a:t>
            </a:r>
          </a:p>
          <a:p>
            <a:pPr marL="228600" indent="-228600">
              <a:buAutoNum type="arabicPeriod"/>
            </a:pPr>
            <a:r>
              <a:rPr lang="en-IN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Accounting</a:t>
            </a:r>
          </a:p>
          <a:p>
            <a:pPr marL="228600" indent="-228600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OpenMP/threading</a:t>
            </a:r>
          </a:p>
          <a:p>
            <a:pPr marL="228600" indent="-228600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Workflow</a:t>
            </a:r>
          </a:p>
          <a:p>
            <a:pPr marL="228600" indent="-228600">
              <a:buAutoNum type="arabi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Fine-grained access control</a:t>
            </a:r>
          </a:p>
          <a:p>
            <a:pPr marL="228600" indent="-228600">
              <a:buAutoNum type="arabicPeriod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Iterative MapReduce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endParaRPr lang="en-IN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21203-749D-41BF-A5E8-7B4BD52B4DB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24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C21203-749D-41BF-A5E8-7B4BD52B4DB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22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62877-EC4D-DE37-AB3C-C6466FDE3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endParaRPr lang="en-IN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EB05BA4-20F7-10F5-85A8-CD9EC7091B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IN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DB68D54B-9036-CFDB-E57C-F85704F9F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E832E-CBB7-1693-9C59-F0A7157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2" y="0"/>
            <a:ext cx="6111243" cy="6858000"/>
          </a:xfrm>
          <a:prstGeom prst="rect">
            <a:avLst/>
          </a:prstGeom>
          <a:solidFill>
            <a:srgbClr val="4E5E69">
              <a:alpha val="9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FF5B174-2012-4CBC-5A3A-58B80D283EEB}"/>
              </a:ext>
            </a:extLst>
          </p:cNvPr>
          <p:cNvSpPr txBox="1">
            <a:spLocks/>
          </p:cNvSpPr>
          <p:nvPr/>
        </p:nvSpPr>
        <p:spPr>
          <a:xfrm>
            <a:off x="665197" y="728606"/>
            <a:ext cx="5280461" cy="33412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 Computing and Security</a:t>
            </a:r>
            <a:br>
              <a:rPr lang="en-US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FFFF00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BIS613D</a:t>
            </a:r>
          </a:p>
        </p:txBody>
      </p:sp>
      <p:pic>
        <p:nvPicPr>
          <p:cNvPr id="9" name="Picture 8" descr="Geometric white clouds on a blue sky">
            <a:extLst>
              <a:ext uri="{FF2B5EF4-FFF2-40B4-BE49-F238E27FC236}">
                <a16:creationId xmlns:a16="http://schemas.microsoft.com/office/drawing/2014/main" id="{1B4D88EE-EB7C-BCB9-595A-36AF510BDF0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3" r="31147"/>
          <a:stretch/>
        </p:blipFill>
        <p:spPr>
          <a:xfrm>
            <a:off x="6111242" y="10"/>
            <a:ext cx="6080758" cy="6857990"/>
          </a:xfrm>
          <a:prstGeom prst="rect">
            <a:avLst/>
          </a:prstGeom>
        </p:spPr>
      </p:pic>
      <p:sp>
        <p:nvSpPr>
          <p:cNvPr id="10" name="Freeform 27">
            <a:extLst>
              <a:ext uri="{FF2B5EF4-FFF2-40B4-BE49-F238E27FC236}">
                <a16:creationId xmlns:a16="http://schemas.microsoft.com/office/drawing/2014/main" id="{1C73A007-6C86-5D33-0E6B-89E3EA9D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5033007"/>
            <a:ext cx="6881206" cy="857047"/>
          </a:xfrm>
          <a:custGeom>
            <a:avLst/>
            <a:gdLst>
              <a:gd name="connsiteX0" fmla="*/ 0 w 6881206"/>
              <a:gd name="connsiteY0" fmla="*/ 0 h 857047"/>
              <a:gd name="connsiteX1" fmla="*/ 653445 w 6881206"/>
              <a:gd name="connsiteY1" fmla="*/ 0 h 857047"/>
              <a:gd name="connsiteX2" fmla="*/ 1156123 w 6881206"/>
              <a:gd name="connsiteY2" fmla="*/ 0 h 857047"/>
              <a:gd name="connsiteX3" fmla="*/ 1380221 w 6881206"/>
              <a:gd name="connsiteY3" fmla="*/ 0 h 857047"/>
              <a:gd name="connsiteX4" fmla="*/ 1444324 w 6881206"/>
              <a:gd name="connsiteY4" fmla="*/ 0 h 857047"/>
              <a:gd name="connsiteX5" fmla="*/ 1522072 w 6881206"/>
              <a:gd name="connsiteY5" fmla="*/ 0 h 857047"/>
              <a:gd name="connsiteX6" fmla="*/ 1596570 w 6881206"/>
              <a:gd name="connsiteY6" fmla="*/ 0 h 857047"/>
              <a:gd name="connsiteX7" fmla="*/ 1893047 w 6881206"/>
              <a:gd name="connsiteY7" fmla="*/ 0 h 857047"/>
              <a:gd name="connsiteX8" fmla="*/ 1978260 w 6881206"/>
              <a:gd name="connsiteY8" fmla="*/ 0 h 857047"/>
              <a:gd name="connsiteX9" fmla="*/ 2032793 w 6881206"/>
              <a:gd name="connsiteY9" fmla="*/ 0 h 857047"/>
              <a:gd name="connsiteX10" fmla="*/ 2095032 w 6881206"/>
              <a:gd name="connsiteY10" fmla="*/ 0 h 857047"/>
              <a:gd name="connsiteX11" fmla="*/ 2574748 w 6881206"/>
              <a:gd name="connsiteY11" fmla="*/ 0 h 857047"/>
              <a:gd name="connsiteX12" fmla="*/ 2712413 w 6881206"/>
              <a:gd name="connsiteY12" fmla="*/ 0 h 857047"/>
              <a:gd name="connsiteX13" fmla="*/ 2724164 w 6881206"/>
              <a:gd name="connsiteY13" fmla="*/ 0 h 857047"/>
              <a:gd name="connsiteX14" fmla="*/ 2806423 w 6881206"/>
              <a:gd name="connsiteY14" fmla="*/ 0 h 857047"/>
              <a:gd name="connsiteX15" fmla="*/ 2975563 w 6881206"/>
              <a:gd name="connsiteY15" fmla="*/ 0 h 857047"/>
              <a:gd name="connsiteX16" fmla="*/ 3029696 w 6881206"/>
              <a:gd name="connsiteY16" fmla="*/ 0 h 857047"/>
              <a:gd name="connsiteX17" fmla="*/ 3216247 w 6881206"/>
              <a:gd name="connsiteY17" fmla="*/ 0 h 857047"/>
              <a:gd name="connsiteX18" fmla="*/ 3464491 w 6881206"/>
              <a:gd name="connsiteY18" fmla="*/ 0 h 857047"/>
              <a:gd name="connsiteX19" fmla="*/ 3476820 w 6881206"/>
              <a:gd name="connsiteY19" fmla="*/ 0 h 857047"/>
              <a:gd name="connsiteX20" fmla="*/ 3508932 w 6881206"/>
              <a:gd name="connsiteY20" fmla="*/ 0 h 857047"/>
              <a:gd name="connsiteX21" fmla="*/ 3518154 w 6881206"/>
              <a:gd name="connsiteY21" fmla="*/ 0 h 857047"/>
              <a:gd name="connsiteX22" fmla="*/ 3563124 w 6881206"/>
              <a:gd name="connsiteY22" fmla="*/ 0 h 857047"/>
              <a:gd name="connsiteX23" fmla="*/ 3568615 w 6881206"/>
              <a:gd name="connsiteY23" fmla="*/ 0 h 857047"/>
              <a:gd name="connsiteX24" fmla="*/ 3582711 w 6881206"/>
              <a:gd name="connsiteY24" fmla="*/ 0 h 857047"/>
              <a:gd name="connsiteX25" fmla="*/ 3607047 w 6881206"/>
              <a:gd name="connsiteY25" fmla="*/ 0 h 857047"/>
              <a:gd name="connsiteX26" fmla="*/ 3711363 w 6881206"/>
              <a:gd name="connsiteY26" fmla="*/ 0 h 857047"/>
              <a:gd name="connsiteX27" fmla="*/ 3757936 w 6881206"/>
              <a:gd name="connsiteY27" fmla="*/ 0 h 857047"/>
              <a:gd name="connsiteX28" fmla="*/ 3914505 w 6881206"/>
              <a:gd name="connsiteY28" fmla="*/ 0 h 857047"/>
              <a:gd name="connsiteX29" fmla="*/ 4099165 w 6881206"/>
              <a:gd name="connsiteY29" fmla="*/ 0 h 857047"/>
              <a:gd name="connsiteX30" fmla="*/ 4176573 w 6881206"/>
              <a:gd name="connsiteY30" fmla="*/ 0 h 857047"/>
              <a:gd name="connsiteX31" fmla="*/ 4211043 w 6881206"/>
              <a:gd name="connsiteY31" fmla="*/ 0 h 857047"/>
              <a:gd name="connsiteX32" fmla="*/ 4249415 w 6881206"/>
              <a:gd name="connsiteY32" fmla="*/ 0 h 857047"/>
              <a:gd name="connsiteX33" fmla="*/ 4292911 w 6881206"/>
              <a:gd name="connsiteY33" fmla="*/ 0 h 857047"/>
              <a:gd name="connsiteX34" fmla="*/ 4715176 w 6881206"/>
              <a:gd name="connsiteY34" fmla="*/ 0 h 857047"/>
              <a:gd name="connsiteX35" fmla="*/ 4749035 w 6881206"/>
              <a:gd name="connsiteY35" fmla="*/ 0 h 857047"/>
              <a:gd name="connsiteX36" fmla="*/ 5107279 w 6881206"/>
              <a:gd name="connsiteY36" fmla="*/ 0 h 857047"/>
              <a:gd name="connsiteX37" fmla="*/ 5446306 w 6881206"/>
              <a:gd name="connsiteY37" fmla="*/ 0 h 857047"/>
              <a:gd name="connsiteX38" fmla="*/ 5654500 w 6881206"/>
              <a:gd name="connsiteY38" fmla="*/ 0 h 857047"/>
              <a:gd name="connsiteX39" fmla="*/ 5879355 w 6881206"/>
              <a:gd name="connsiteY39" fmla="*/ 0 h 857047"/>
              <a:gd name="connsiteX40" fmla="*/ 6374171 w 6881206"/>
              <a:gd name="connsiteY40" fmla="*/ 0 h 857047"/>
              <a:gd name="connsiteX41" fmla="*/ 6382691 w 6881206"/>
              <a:gd name="connsiteY41" fmla="*/ 0 h 857047"/>
              <a:gd name="connsiteX42" fmla="*/ 6406881 w 6881206"/>
              <a:gd name="connsiteY42" fmla="*/ 10516 h 857047"/>
              <a:gd name="connsiteX43" fmla="*/ 6411719 w 6881206"/>
              <a:gd name="connsiteY43" fmla="*/ 15774 h 857047"/>
              <a:gd name="connsiteX44" fmla="*/ 6412418 w 6881206"/>
              <a:gd name="connsiteY44" fmla="*/ 16534 h 857047"/>
              <a:gd name="connsiteX45" fmla="*/ 6413765 w 6881206"/>
              <a:gd name="connsiteY45" fmla="*/ 17998 h 857047"/>
              <a:gd name="connsiteX46" fmla="*/ 6418286 w 6881206"/>
              <a:gd name="connsiteY46" fmla="*/ 21854 h 857047"/>
              <a:gd name="connsiteX47" fmla="*/ 6867337 w 6881206"/>
              <a:gd name="connsiteY47" fmla="*/ 404863 h 857047"/>
              <a:gd name="connsiteX48" fmla="*/ 6867337 w 6881206"/>
              <a:gd name="connsiteY48" fmla="*/ 452185 h 857047"/>
              <a:gd name="connsiteX49" fmla="*/ 6491457 w 6881206"/>
              <a:gd name="connsiteY49" fmla="*/ 772784 h 857047"/>
              <a:gd name="connsiteX50" fmla="*/ 6413765 w 6881206"/>
              <a:gd name="connsiteY50" fmla="*/ 839050 h 857047"/>
              <a:gd name="connsiteX51" fmla="*/ 6411719 w 6881206"/>
              <a:gd name="connsiteY51" fmla="*/ 841273 h 857047"/>
              <a:gd name="connsiteX52" fmla="*/ 6406881 w 6881206"/>
              <a:gd name="connsiteY52" fmla="*/ 846531 h 857047"/>
              <a:gd name="connsiteX53" fmla="*/ 6382691 w 6881206"/>
              <a:gd name="connsiteY53" fmla="*/ 857047 h 857047"/>
              <a:gd name="connsiteX54" fmla="*/ 6374171 w 6881206"/>
              <a:gd name="connsiteY54" fmla="*/ 857047 h 857047"/>
              <a:gd name="connsiteX55" fmla="*/ 6368680 w 6881206"/>
              <a:gd name="connsiteY55" fmla="*/ 857047 h 857047"/>
              <a:gd name="connsiteX56" fmla="*/ 6348221 w 6881206"/>
              <a:gd name="connsiteY56" fmla="*/ 857047 h 857047"/>
              <a:gd name="connsiteX57" fmla="*/ 6330248 w 6881206"/>
              <a:gd name="connsiteY57" fmla="*/ 857047 h 857047"/>
              <a:gd name="connsiteX58" fmla="*/ 6266353 w 6881206"/>
              <a:gd name="connsiteY58" fmla="*/ 857047 h 857047"/>
              <a:gd name="connsiteX59" fmla="*/ 6225932 w 6881206"/>
              <a:gd name="connsiteY59" fmla="*/ 857047 h 857047"/>
              <a:gd name="connsiteX60" fmla="*/ 6106926 w 6881206"/>
              <a:gd name="connsiteY60" fmla="*/ 857047 h 857047"/>
              <a:gd name="connsiteX61" fmla="*/ 6022790 w 6881206"/>
              <a:gd name="connsiteY61" fmla="*/ 857047 h 857047"/>
              <a:gd name="connsiteX62" fmla="*/ 5844088 w 6881206"/>
              <a:gd name="connsiteY62" fmla="*/ 857047 h 857047"/>
              <a:gd name="connsiteX63" fmla="*/ 5687880 w 6881206"/>
              <a:gd name="connsiteY63" fmla="*/ 857047 h 857047"/>
              <a:gd name="connsiteX64" fmla="*/ 5451985 w 6881206"/>
              <a:gd name="connsiteY64" fmla="*/ 857047 h 857047"/>
              <a:gd name="connsiteX65" fmla="*/ 5188261 w 6881206"/>
              <a:gd name="connsiteY65" fmla="*/ 857047 h 857047"/>
              <a:gd name="connsiteX66" fmla="*/ 4904764 w 6881206"/>
              <a:gd name="connsiteY66" fmla="*/ 857047 h 857047"/>
              <a:gd name="connsiteX67" fmla="*/ 4490989 w 6881206"/>
              <a:gd name="connsiteY67" fmla="*/ 857047 h 857047"/>
              <a:gd name="connsiteX68" fmla="*/ 4176573 w 6881206"/>
              <a:gd name="connsiteY68" fmla="*/ 857047 h 857047"/>
              <a:gd name="connsiteX69" fmla="*/ 4099165 w 6881206"/>
              <a:gd name="connsiteY69" fmla="*/ 857047 h 857047"/>
              <a:gd name="connsiteX70" fmla="*/ 4089943 w 6881206"/>
              <a:gd name="connsiteY70" fmla="*/ 857047 h 857047"/>
              <a:gd name="connsiteX71" fmla="*/ 4057940 w 6881206"/>
              <a:gd name="connsiteY71" fmla="*/ 857047 h 857047"/>
              <a:gd name="connsiteX72" fmla="*/ 4025386 w 6881206"/>
              <a:gd name="connsiteY72" fmla="*/ 857047 h 857047"/>
              <a:gd name="connsiteX73" fmla="*/ 3850160 w 6881206"/>
              <a:gd name="connsiteY73" fmla="*/ 857047 h 857047"/>
              <a:gd name="connsiteX74" fmla="*/ 3563124 w 6881206"/>
              <a:gd name="connsiteY74" fmla="*/ 857047 h 857047"/>
              <a:gd name="connsiteX75" fmla="*/ 3550795 w 6881206"/>
              <a:gd name="connsiteY75" fmla="*/ 857047 h 857047"/>
              <a:gd name="connsiteX76" fmla="*/ 3508932 w 6881206"/>
              <a:gd name="connsiteY76" fmla="*/ 857047 h 857047"/>
              <a:gd name="connsiteX77" fmla="*/ 3483683 w 6881206"/>
              <a:gd name="connsiteY77" fmla="*/ 857047 h 857047"/>
              <a:gd name="connsiteX78" fmla="*/ 3464491 w 6881206"/>
              <a:gd name="connsiteY78" fmla="*/ 857047 h 857047"/>
              <a:gd name="connsiteX79" fmla="*/ 3452740 w 6881206"/>
              <a:gd name="connsiteY79" fmla="*/ 857047 h 857047"/>
              <a:gd name="connsiteX80" fmla="*/ 3423719 w 6881206"/>
              <a:gd name="connsiteY80" fmla="*/ 857047 h 857047"/>
              <a:gd name="connsiteX81" fmla="*/ 3370481 w 6881206"/>
              <a:gd name="connsiteY81" fmla="*/ 857047 h 857047"/>
              <a:gd name="connsiteX82" fmla="*/ 3306946 w 6881206"/>
              <a:gd name="connsiteY82" fmla="*/ 857047 h 857047"/>
              <a:gd name="connsiteX83" fmla="*/ 3147208 w 6881206"/>
              <a:gd name="connsiteY83" fmla="*/ 857047 h 857047"/>
              <a:gd name="connsiteX84" fmla="*/ 3114429 w 6881206"/>
              <a:gd name="connsiteY84" fmla="*/ 857047 h 857047"/>
              <a:gd name="connsiteX85" fmla="*/ 2960658 w 6881206"/>
              <a:gd name="connsiteY85" fmla="*/ 857047 h 857047"/>
              <a:gd name="connsiteX86" fmla="*/ 2827230 w 6881206"/>
              <a:gd name="connsiteY86" fmla="*/ 857047 h 857047"/>
              <a:gd name="connsiteX87" fmla="*/ 2712413 w 6881206"/>
              <a:gd name="connsiteY87" fmla="*/ 857047 h 857047"/>
              <a:gd name="connsiteX88" fmla="*/ 2680242 w 6881206"/>
              <a:gd name="connsiteY88" fmla="*/ 857047 h 857047"/>
              <a:gd name="connsiteX89" fmla="*/ 2603835 w 6881206"/>
              <a:gd name="connsiteY89" fmla="*/ 857047 h 857047"/>
              <a:gd name="connsiteX90" fmla="*/ 2455042 w 6881206"/>
              <a:gd name="connsiteY90" fmla="*/ 857047 h 857047"/>
              <a:gd name="connsiteX91" fmla="*/ 2426415 w 6881206"/>
              <a:gd name="connsiteY91" fmla="*/ 857047 h 857047"/>
              <a:gd name="connsiteX92" fmla="*/ 2209736 w 6881206"/>
              <a:gd name="connsiteY92" fmla="*/ 857047 h 857047"/>
              <a:gd name="connsiteX93" fmla="*/ 1893047 w 6881206"/>
              <a:gd name="connsiteY93" fmla="*/ 857047 h 857047"/>
              <a:gd name="connsiteX94" fmla="*/ 1885034 w 6881206"/>
              <a:gd name="connsiteY94" fmla="*/ 857047 h 857047"/>
              <a:gd name="connsiteX95" fmla="*/ 1843786 w 6881206"/>
              <a:gd name="connsiteY95" fmla="*/ 857047 h 857047"/>
              <a:gd name="connsiteX96" fmla="*/ 1828944 w 6881206"/>
              <a:gd name="connsiteY96" fmla="*/ 857047 h 857047"/>
              <a:gd name="connsiteX97" fmla="*/ 1380221 w 6881206"/>
              <a:gd name="connsiteY97" fmla="*/ 857047 h 857047"/>
              <a:gd name="connsiteX98" fmla="*/ 1333065 w 6881206"/>
              <a:gd name="connsiteY98" fmla="*/ 857047 h 857047"/>
              <a:gd name="connsiteX99" fmla="*/ 653445 w 6881206"/>
              <a:gd name="connsiteY99" fmla="*/ 857047 h 857047"/>
              <a:gd name="connsiteX100" fmla="*/ 0 w 6881206"/>
              <a:gd name="connsiteY100" fmla="*/ 857047 h 857047"/>
              <a:gd name="connsiteX101" fmla="*/ 0 w 6881206"/>
              <a:gd name="connsiteY101" fmla="*/ 0 h 857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6881206" h="857047">
                <a:moveTo>
                  <a:pt x="0" y="0"/>
                </a:moveTo>
                <a:cubicBezTo>
                  <a:pt x="0" y="0"/>
                  <a:pt x="0" y="0"/>
                  <a:pt x="653445" y="0"/>
                </a:cubicBezTo>
                <a:cubicBezTo>
                  <a:pt x="653445" y="0"/>
                  <a:pt x="653445" y="0"/>
                  <a:pt x="1156123" y="0"/>
                </a:cubicBezTo>
                <a:lnTo>
                  <a:pt x="1380221" y="0"/>
                </a:lnTo>
                <a:cubicBezTo>
                  <a:pt x="1380221" y="0"/>
                  <a:pt x="1380221" y="0"/>
                  <a:pt x="1444324" y="0"/>
                </a:cubicBezTo>
                <a:lnTo>
                  <a:pt x="1522072" y="0"/>
                </a:lnTo>
                <a:lnTo>
                  <a:pt x="1596570" y="0"/>
                </a:lnTo>
                <a:cubicBezTo>
                  <a:pt x="1668686" y="0"/>
                  <a:pt x="1764840" y="0"/>
                  <a:pt x="1893047" y="0"/>
                </a:cubicBezTo>
                <a:cubicBezTo>
                  <a:pt x="1893047" y="0"/>
                  <a:pt x="1893047" y="0"/>
                  <a:pt x="1978260" y="0"/>
                </a:cubicBezTo>
                <a:lnTo>
                  <a:pt x="2032793" y="0"/>
                </a:lnTo>
                <a:lnTo>
                  <a:pt x="2095032" y="0"/>
                </a:lnTo>
                <a:cubicBezTo>
                  <a:pt x="2196025" y="0"/>
                  <a:pt x="2347515" y="0"/>
                  <a:pt x="2574748" y="0"/>
                </a:cubicBezTo>
                <a:lnTo>
                  <a:pt x="2712413" y="0"/>
                </a:lnTo>
                <a:lnTo>
                  <a:pt x="2724164" y="0"/>
                </a:lnTo>
                <a:lnTo>
                  <a:pt x="2806423" y="0"/>
                </a:lnTo>
                <a:lnTo>
                  <a:pt x="2975563" y="0"/>
                </a:lnTo>
                <a:lnTo>
                  <a:pt x="3029696" y="0"/>
                </a:lnTo>
                <a:lnTo>
                  <a:pt x="3216247" y="0"/>
                </a:lnTo>
                <a:lnTo>
                  <a:pt x="3464491" y="0"/>
                </a:lnTo>
                <a:lnTo>
                  <a:pt x="3476820" y="0"/>
                </a:lnTo>
                <a:lnTo>
                  <a:pt x="3508932" y="0"/>
                </a:lnTo>
                <a:cubicBezTo>
                  <a:pt x="3508932" y="0"/>
                  <a:pt x="3508932" y="0"/>
                  <a:pt x="3518154" y="0"/>
                </a:cubicBezTo>
                <a:lnTo>
                  <a:pt x="3563124" y="0"/>
                </a:lnTo>
                <a:lnTo>
                  <a:pt x="3568615" y="0"/>
                </a:lnTo>
                <a:lnTo>
                  <a:pt x="3582711" y="0"/>
                </a:lnTo>
                <a:lnTo>
                  <a:pt x="3607047" y="0"/>
                </a:lnTo>
                <a:lnTo>
                  <a:pt x="3711363" y="0"/>
                </a:lnTo>
                <a:lnTo>
                  <a:pt x="3757936" y="0"/>
                </a:lnTo>
                <a:lnTo>
                  <a:pt x="3914505" y="0"/>
                </a:lnTo>
                <a:lnTo>
                  <a:pt x="4099165" y="0"/>
                </a:lnTo>
                <a:cubicBezTo>
                  <a:pt x="4099165" y="0"/>
                  <a:pt x="4099165" y="0"/>
                  <a:pt x="4176573" y="0"/>
                </a:cubicBezTo>
                <a:cubicBezTo>
                  <a:pt x="4176573" y="0"/>
                  <a:pt x="4176573" y="0"/>
                  <a:pt x="4211043" y="0"/>
                </a:cubicBezTo>
                <a:lnTo>
                  <a:pt x="4249415" y="0"/>
                </a:lnTo>
                <a:lnTo>
                  <a:pt x="4292911" y="0"/>
                </a:lnTo>
                <a:cubicBezTo>
                  <a:pt x="4370470" y="0"/>
                  <a:pt x="4499735" y="0"/>
                  <a:pt x="4715176" y="0"/>
                </a:cubicBezTo>
                <a:lnTo>
                  <a:pt x="4749035" y="0"/>
                </a:lnTo>
                <a:lnTo>
                  <a:pt x="5107279" y="0"/>
                </a:lnTo>
                <a:lnTo>
                  <a:pt x="5446306" y="0"/>
                </a:lnTo>
                <a:lnTo>
                  <a:pt x="5654500" y="0"/>
                </a:lnTo>
                <a:lnTo>
                  <a:pt x="5879355" y="0"/>
                </a:lnTo>
                <a:lnTo>
                  <a:pt x="6374171" y="0"/>
                </a:lnTo>
                <a:lnTo>
                  <a:pt x="6382691" y="0"/>
                </a:lnTo>
                <a:cubicBezTo>
                  <a:pt x="6392367" y="0"/>
                  <a:pt x="6402043" y="5258"/>
                  <a:pt x="6406881" y="10516"/>
                </a:cubicBezTo>
                <a:cubicBezTo>
                  <a:pt x="6406881" y="10516"/>
                  <a:pt x="6411719" y="10516"/>
                  <a:pt x="6411719" y="15774"/>
                </a:cubicBezTo>
                <a:cubicBezTo>
                  <a:pt x="6411719" y="15774"/>
                  <a:pt x="6411719" y="15774"/>
                  <a:pt x="6412418" y="16534"/>
                </a:cubicBezTo>
                <a:lnTo>
                  <a:pt x="6413765" y="17998"/>
                </a:lnTo>
                <a:lnTo>
                  <a:pt x="6418286" y="21854"/>
                </a:lnTo>
                <a:cubicBezTo>
                  <a:pt x="6439669" y="40092"/>
                  <a:pt x="6525203" y="113046"/>
                  <a:pt x="6867337" y="404863"/>
                </a:cubicBezTo>
                <a:cubicBezTo>
                  <a:pt x="6885830" y="415379"/>
                  <a:pt x="6885830" y="436411"/>
                  <a:pt x="6867337" y="452185"/>
                </a:cubicBezTo>
                <a:cubicBezTo>
                  <a:pt x="6867337" y="452185"/>
                  <a:pt x="6867337" y="452185"/>
                  <a:pt x="6491457" y="772784"/>
                </a:cubicBezTo>
                <a:lnTo>
                  <a:pt x="6413765" y="839050"/>
                </a:lnTo>
                <a:lnTo>
                  <a:pt x="6411719" y="841273"/>
                </a:lnTo>
                <a:cubicBezTo>
                  <a:pt x="6411719" y="841273"/>
                  <a:pt x="6406881" y="841273"/>
                  <a:pt x="6406881" y="846531"/>
                </a:cubicBezTo>
                <a:cubicBezTo>
                  <a:pt x="6402043" y="851789"/>
                  <a:pt x="6392367" y="857047"/>
                  <a:pt x="6382691" y="857047"/>
                </a:cubicBezTo>
                <a:lnTo>
                  <a:pt x="6374171" y="857047"/>
                </a:lnTo>
                <a:lnTo>
                  <a:pt x="6368680" y="857047"/>
                </a:lnTo>
                <a:lnTo>
                  <a:pt x="6348221" y="857047"/>
                </a:lnTo>
                <a:lnTo>
                  <a:pt x="6330248" y="857047"/>
                </a:lnTo>
                <a:lnTo>
                  <a:pt x="6266353" y="857047"/>
                </a:lnTo>
                <a:lnTo>
                  <a:pt x="6225932" y="857047"/>
                </a:lnTo>
                <a:lnTo>
                  <a:pt x="6106926" y="857047"/>
                </a:lnTo>
                <a:lnTo>
                  <a:pt x="6022790" y="857047"/>
                </a:lnTo>
                <a:lnTo>
                  <a:pt x="5844088" y="857047"/>
                </a:lnTo>
                <a:lnTo>
                  <a:pt x="5687880" y="857047"/>
                </a:lnTo>
                <a:lnTo>
                  <a:pt x="5451985" y="857047"/>
                </a:lnTo>
                <a:lnTo>
                  <a:pt x="5188261" y="857047"/>
                </a:lnTo>
                <a:lnTo>
                  <a:pt x="4904764" y="857047"/>
                </a:lnTo>
                <a:lnTo>
                  <a:pt x="4490989" y="857047"/>
                </a:lnTo>
                <a:lnTo>
                  <a:pt x="4176573" y="857047"/>
                </a:lnTo>
                <a:cubicBezTo>
                  <a:pt x="4176573" y="857047"/>
                  <a:pt x="4176573" y="857047"/>
                  <a:pt x="4099165" y="857047"/>
                </a:cubicBezTo>
                <a:cubicBezTo>
                  <a:pt x="4099165" y="857047"/>
                  <a:pt x="4099165" y="857047"/>
                  <a:pt x="4089943" y="857047"/>
                </a:cubicBezTo>
                <a:lnTo>
                  <a:pt x="4057940" y="857047"/>
                </a:lnTo>
                <a:lnTo>
                  <a:pt x="4025386" y="857047"/>
                </a:lnTo>
                <a:cubicBezTo>
                  <a:pt x="3988496" y="857047"/>
                  <a:pt x="3933162" y="857047"/>
                  <a:pt x="3850160" y="857047"/>
                </a:cubicBezTo>
                <a:lnTo>
                  <a:pt x="3563124" y="857047"/>
                </a:lnTo>
                <a:lnTo>
                  <a:pt x="3550795" y="857047"/>
                </a:lnTo>
                <a:lnTo>
                  <a:pt x="3508932" y="857047"/>
                </a:lnTo>
                <a:cubicBezTo>
                  <a:pt x="3508932" y="857047"/>
                  <a:pt x="3508932" y="857047"/>
                  <a:pt x="3483683" y="857047"/>
                </a:cubicBezTo>
                <a:lnTo>
                  <a:pt x="3464491" y="857047"/>
                </a:lnTo>
                <a:lnTo>
                  <a:pt x="3452740" y="857047"/>
                </a:lnTo>
                <a:lnTo>
                  <a:pt x="3423719" y="857047"/>
                </a:lnTo>
                <a:lnTo>
                  <a:pt x="3370481" y="857047"/>
                </a:lnTo>
                <a:lnTo>
                  <a:pt x="3306946" y="857047"/>
                </a:lnTo>
                <a:lnTo>
                  <a:pt x="3147208" y="857047"/>
                </a:lnTo>
                <a:lnTo>
                  <a:pt x="3114429" y="857047"/>
                </a:lnTo>
                <a:lnTo>
                  <a:pt x="2960658" y="857047"/>
                </a:lnTo>
                <a:lnTo>
                  <a:pt x="2827230" y="857047"/>
                </a:lnTo>
                <a:lnTo>
                  <a:pt x="2712413" y="857047"/>
                </a:lnTo>
                <a:lnTo>
                  <a:pt x="2680242" y="857047"/>
                </a:lnTo>
                <a:lnTo>
                  <a:pt x="2603835" y="857047"/>
                </a:lnTo>
                <a:lnTo>
                  <a:pt x="2455042" y="857047"/>
                </a:lnTo>
                <a:lnTo>
                  <a:pt x="2426415" y="857047"/>
                </a:lnTo>
                <a:lnTo>
                  <a:pt x="2209736" y="857047"/>
                </a:lnTo>
                <a:lnTo>
                  <a:pt x="1893047" y="857047"/>
                </a:lnTo>
                <a:cubicBezTo>
                  <a:pt x="1893047" y="857047"/>
                  <a:pt x="1893047" y="857047"/>
                  <a:pt x="1885034" y="857047"/>
                </a:cubicBezTo>
                <a:lnTo>
                  <a:pt x="1843786" y="857047"/>
                </a:lnTo>
                <a:lnTo>
                  <a:pt x="1828944" y="857047"/>
                </a:lnTo>
                <a:cubicBezTo>
                  <a:pt x="1764840" y="857047"/>
                  <a:pt x="1636634" y="857047"/>
                  <a:pt x="1380221" y="857047"/>
                </a:cubicBezTo>
                <a:lnTo>
                  <a:pt x="1333065" y="857047"/>
                </a:lnTo>
                <a:cubicBezTo>
                  <a:pt x="1136016" y="857047"/>
                  <a:pt x="910816" y="857047"/>
                  <a:pt x="653445" y="857047"/>
                </a:cubicBezTo>
                <a:cubicBezTo>
                  <a:pt x="653445" y="857047"/>
                  <a:pt x="653445" y="857047"/>
                  <a:pt x="0" y="857047"/>
                </a:cubicBezTo>
                <a:cubicBezTo>
                  <a:pt x="0" y="857047"/>
                  <a:pt x="0" y="857047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6241A27-CD36-7A92-D216-4948FF410148}"/>
              </a:ext>
            </a:extLst>
          </p:cNvPr>
          <p:cNvSpPr txBox="1">
            <a:spLocks/>
          </p:cNvSpPr>
          <p:nvPr/>
        </p:nvSpPr>
        <p:spPr>
          <a:xfrm>
            <a:off x="6111241" y="1387675"/>
            <a:ext cx="5966459" cy="2704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6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5</a:t>
            </a:r>
          </a:p>
          <a:p>
            <a:pPr marL="0" indent="0" algn="ctr">
              <a:buNone/>
            </a:pPr>
            <a:r>
              <a:rPr lang="en-US" sz="57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 of Cloud and Grid Platforms</a:t>
            </a:r>
          </a:p>
        </p:txBody>
      </p:sp>
      <p:pic>
        <p:nvPicPr>
          <p:cNvPr id="12" name="image1.png">
            <a:extLst>
              <a:ext uri="{FF2B5EF4-FFF2-40B4-BE49-F238E27FC236}">
                <a16:creationId xmlns:a16="http://schemas.microsoft.com/office/drawing/2014/main" id="{A937B97F-D5F9-EF9D-11C3-67D67CDAD291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478486" y="4800600"/>
            <a:ext cx="3505877" cy="1814313"/>
          </a:xfrm>
          <a:prstGeom prst="rect">
            <a:avLst/>
          </a:prstGeom>
          <a:ln/>
        </p:spPr>
      </p:pic>
      <p:sp>
        <p:nvSpPr>
          <p:cNvPr id="13" name="Subtitle 2">
            <a:extLst>
              <a:ext uri="{FF2B5EF4-FFF2-40B4-BE49-F238E27FC236}">
                <a16:creationId xmlns:a16="http://schemas.microsoft.com/office/drawing/2014/main" id="{D69E4C5A-81A7-3C9F-CD10-53A73213BCDE}"/>
              </a:ext>
            </a:extLst>
          </p:cNvPr>
          <p:cNvSpPr txBox="1">
            <a:spLocks/>
          </p:cNvSpPr>
          <p:nvPr/>
        </p:nvSpPr>
        <p:spPr>
          <a:xfrm>
            <a:off x="317432" y="5201587"/>
            <a:ext cx="6246342" cy="6067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b="1" dirty="0">
                <a:solidFill>
                  <a:srgbClr val="FE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7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ISE</a:t>
            </a:r>
            <a:endParaRPr lang="en-US" sz="41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10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build="p"/>
      <p:bldP spid="1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00" y="133630"/>
            <a:ext cx="12095543" cy="838644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 and Run Time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2274"/>
            <a:ext cx="11379200" cy="575209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 and Web Roles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lvl="1"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Worker roles are basic schedulable processes and are automatically launched, like the “gang scheduling” supported transparently in MapReduce.</a:t>
            </a:r>
          </a:p>
          <a:p>
            <a:pPr lvl="1"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 roles provide an interesting approach to the web portals of applications.</a:t>
            </a:r>
          </a:p>
          <a:p>
            <a:pPr algn="just"/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MapReduce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lvl="1"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substantial interest in “data parallel” languages largely aimed at loosely coupled computations which execute over different data samples.</a:t>
            </a:r>
          </a:p>
          <a:p>
            <a:pPr lvl="1"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open source/commercial</a:t>
            </a:r>
          </a:p>
          <a:p>
            <a:pPr lvl="1"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MapReduce implementations are Hadoop and Dryad with execution possible with or without VMs</a:t>
            </a:r>
          </a:p>
          <a:p>
            <a:pPr algn="just"/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Cloud Programming Models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</a:p>
          <a:p>
            <a:pPr lvl="1"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Iterative MapReduce is an interesting programming model that offers portability between cloud, HPC and cluster environments.</a:t>
            </a:r>
          </a:p>
          <a:p>
            <a:pPr algn="just"/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SaaS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</a:p>
          <a:p>
            <a:pPr lvl="1"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“Systems software as a service” was an interesting idea in the context of a database service.</a:t>
            </a:r>
          </a:p>
          <a:p>
            <a:pPr lvl="1"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Need protection features that may help us to achieve scalability, security, privacy, and availability</a:t>
            </a:r>
          </a:p>
        </p:txBody>
      </p:sp>
    </p:spTree>
    <p:extLst>
      <p:ext uri="{BB962C8B-B14F-4D97-AF65-F5344CB8AC3E}">
        <p14:creationId xmlns:p14="http://schemas.microsoft.com/office/powerpoint/2010/main" val="1576993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61375FA-9891-4907-A8EC-1D502B26D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6327" y="74281"/>
            <a:ext cx="6799346" cy="670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552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C032-3B18-4B21-7033-21E0DEDAA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999"/>
            <a:ext cx="10515600" cy="854075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FF0000"/>
                </a:solidFill>
                <a:latin typeface="AdvOT72cf81eb.BI"/>
              </a:rPr>
              <a:t>Recollect 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D59FA-148E-6D49-379C-918B5E9DC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108074"/>
            <a:ext cx="11605846" cy="5495927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 need broad set of capabilities.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infrastructure cloud features ___________________ is an active area for commercial clouds.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 can include parallel compilers such as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Cilk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 links multiple cloud and non-cloud services in real applications on demand.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 is desired to protect data integrity and deter intruders or hackers.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alt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 is an interesting programming model that offers portability between cloud, HPC and cluster environments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dirty="0">
              <a:latin typeface="AdvOTf9433e2d"/>
            </a:endParaRPr>
          </a:p>
        </p:txBody>
      </p:sp>
    </p:spTree>
    <p:extLst>
      <p:ext uri="{BB962C8B-B14F-4D97-AF65-F5344CB8AC3E}">
        <p14:creationId xmlns:p14="http://schemas.microsoft.com/office/powerpoint/2010/main" val="543898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C032-3B18-4B21-7033-21E0DEDAA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999"/>
            <a:ext cx="10515600" cy="854075"/>
          </a:xfrm>
        </p:spPr>
        <p:txBody>
          <a:bodyPr/>
          <a:lstStyle/>
          <a:p>
            <a:pPr algn="ctr"/>
            <a:r>
              <a:rPr lang="en-IN" b="1" dirty="0">
                <a:solidFill>
                  <a:srgbClr val="FF0000"/>
                </a:solidFill>
                <a:latin typeface="AdvOT72cf81eb.BI"/>
              </a:rPr>
              <a:t>Possible Questions in the IAT/Exam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D59FA-148E-6D49-379C-918B5E9DCD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264" y="1108075"/>
            <a:ext cx="11850624" cy="510984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and explain the traditional features common to Clouds and Grids.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 and explain the Data and Database features common to Clouds and Grids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Compare the MapReduce type Systems in Cloud.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features of programming and runtime support needed in a Cloud?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traditional features in Grid, Cloud and Parallel computing environments?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IN" dirty="0">
              <a:latin typeface="AdvOTf9433e2d"/>
            </a:endParaRPr>
          </a:p>
        </p:txBody>
      </p:sp>
    </p:spTree>
    <p:extLst>
      <p:ext uri="{BB962C8B-B14F-4D97-AF65-F5344CB8AC3E}">
        <p14:creationId xmlns:p14="http://schemas.microsoft.com/office/powerpoint/2010/main" val="854867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770" y="2409825"/>
            <a:ext cx="105156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Algerian" panose="04020705040A02060702" pitchFamily="82" charset="0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 Capabilities and Platform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0688"/>
            <a:ext cx="11379200" cy="4351338"/>
          </a:xfrm>
        </p:spPr>
        <p:txBody>
          <a:bodyPr>
            <a:normAutofit/>
          </a:bodyPr>
          <a:lstStyle/>
          <a:p>
            <a:pPr algn="just"/>
            <a:r>
              <a:rPr lang="en-US" alt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Commercial clouds need broad set of capabilities.</a:t>
            </a:r>
          </a:p>
          <a:p>
            <a:pPr algn="just"/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capabilities offer cost-effective utility computing with the elasticity to scale up and down in power</a:t>
            </a:r>
            <a:endParaRPr lang="en-US" altLang="en-US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Commercial clouds provides growing number of additional capabilities</a:t>
            </a:r>
          </a:p>
          <a:p>
            <a:r>
              <a:rPr lang="en-US" alt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  <a:p>
            <a:pPr lvl="1"/>
            <a:r>
              <a:rPr lang="en-US" altLang="en-US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 Azure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Azure Table, queues, blobs, Database SQL, and web and Worker roles</a:t>
            </a:r>
          </a:p>
          <a:p>
            <a:pPr lvl="1"/>
            <a:r>
              <a:rPr lang="en-US" altLang="en-US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Amazon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altLang="en-US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SimpleDB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(similar to Azure Table), queues, notification, monitoring, content delivery network, relational database, and MapReduce (Hadoop)</a:t>
            </a:r>
          </a:p>
          <a:p>
            <a:pPr lvl="1"/>
            <a:r>
              <a:rPr lang="en-US" altLang="en-US" b="1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Google </a:t>
            </a:r>
            <a:r>
              <a:rPr lang="en-US" altLang="en-US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AppEngine</a:t>
            </a:r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C107A4-71CA-45BA-BE3F-8F2B327CB0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8575" y="159790"/>
            <a:ext cx="7934849" cy="65384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2442A32-853F-4D17-A700-18384BFB8C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377" y="501566"/>
            <a:ext cx="9569245" cy="585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420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15AE280-C96E-40DD-9400-D995B9330C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1621" y="593202"/>
            <a:ext cx="11068757" cy="5671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678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F1D2BF5-8E0F-4170-B1CA-69C517061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5777" y="179336"/>
            <a:ext cx="10220445" cy="6499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655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00" y="133630"/>
            <a:ext cx="12095543" cy="965966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Traditional Features Common to Grids &amp; Clouds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9193"/>
            <a:ext cx="11379200" cy="526517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Workflow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Workflow has spawned many projects in the United States and Europe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Pegasus, Taverna, and Kepler are popular, but no choice has gained wide acceptance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Trident from Microsoft Research which is built on top of Windows Workflow Foundation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Workflow links multiple cloud and non-cloud services in real applications on demand</a:t>
            </a:r>
          </a:p>
          <a:p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Transport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 (in time and money) of data transport in (and to a lesser extent, out of) commercial clouds is often discussed as a difficulty in using clouds</a:t>
            </a:r>
          </a:p>
          <a:p>
            <a:pPr lvl="1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commercial clouds become an important component of the national cyberinfrastructure we can expect that high-bandwidth links will be made available between clouds and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TeraGrid</a:t>
            </a:r>
            <a:endParaRPr lang="en-US" altLang="en-US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special structure of cloud data with blocks (in Azure blobs) and tables could allow high-performance parallel algorithms</a:t>
            </a:r>
          </a:p>
          <a:p>
            <a:pPr lvl="1"/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96627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00" y="133629"/>
            <a:ext cx="12095543" cy="954391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Traditional Features Common to Grids &amp; Clouds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9193"/>
            <a:ext cx="11379200" cy="52651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Security, Privacy, and Availability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virtual clustering to achieve dynamic resource provisioning with minimum overhead cost.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stable and persistent data storage with fast queries for information retrieval.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special APIs for authenticating users and sending e-mail using commercial accounts.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Cloud resources are accessed with security protocols such as HTTPS and SSL.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Fine-grained access control is desired to protect data integrity and deter intruders or hackers.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Shared data sets are protected from malicious alteration, deletion, or copyright violations.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Features are included for availability enhancement and disaster recovery with life migration</a:t>
            </a: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VMs.</a:t>
            </a:r>
          </a:p>
          <a:p>
            <a:pPr lvl="1">
              <a:lnSpc>
                <a:spcPct val="120000"/>
              </a:lnSpc>
            </a:pP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a reputation system to protect data centers. This system only authorizes trusted clients and stops pirates.</a:t>
            </a:r>
            <a:endParaRPr lang="en-US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838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00" y="133629"/>
            <a:ext cx="12095543" cy="711323"/>
          </a:xfrm>
        </p:spPr>
        <p:txBody>
          <a:bodyPr/>
          <a:lstStyle/>
          <a:p>
            <a:pPr algn="ctr"/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Features and Databases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0618"/>
            <a:ext cx="11379200" cy="554375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library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Designing a VM image library to manage images used in academic and commercial clouds</a:t>
            </a:r>
          </a:p>
          <a:p>
            <a:pPr algn="just"/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Blobs and Drives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Basic storage concept in clouds is blobs for Azure and S3 for Amazon</a:t>
            </a:r>
          </a:p>
          <a:p>
            <a:pPr algn="just"/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DPFS (</a:t>
            </a:r>
            <a:r>
              <a:rPr lang="en-IN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DPU-Powered File System) </a:t>
            </a:r>
            <a:r>
              <a:rPr lang="en-I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File systems such as Google File System (MapReduce), HDFS (Hadoop), and Cosmos (Dryad) with compute-data affinity optimized for data processing</a:t>
            </a:r>
          </a:p>
          <a:p>
            <a:pPr algn="just"/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 and Relational Databases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Implements “SQL as a Service”</a:t>
            </a:r>
          </a:p>
          <a:p>
            <a:pPr algn="just"/>
            <a:r>
              <a:rPr 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 and NoSQL Non-relational Databases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- 3 major clouds: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BigTable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Google, </a:t>
            </a:r>
            <a:r>
              <a:rPr 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SimpleDB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Amazon, and Azure Table for Azure</a:t>
            </a:r>
          </a:p>
          <a:p>
            <a:pPr lvl="1" algn="just"/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Azure Table and Amazon </a:t>
            </a:r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SimpleDB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are quite similar and support lightweight storage for “document stores” </a:t>
            </a:r>
          </a:p>
          <a:p>
            <a:pPr lvl="1" algn="just"/>
            <a:r>
              <a:rPr lang="en-US" altLang="en-US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BigTable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aims to manage large distributed data sets without size limitations</a:t>
            </a:r>
          </a:p>
          <a:p>
            <a:pPr algn="just"/>
            <a:r>
              <a:rPr lang="en-US" altLang="en-U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Queuing Services </a:t>
            </a:r>
            <a:r>
              <a:rPr lang="en-US" alt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Robust queuing services that are used to communicate between the components of an application</a:t>
            </a:r>
          </a:p>
        </p:txBody>
      </p:sp>
    </p:spTree>
    <p:extLst>
      <p:ext uri="{BB962C8B-B14F-4D97-AF65-F5344CB8AC3E}">
        <p14:creationId xmlns:p14="http://schemas.microsoft.com/office/powerpoint/2010/main" val="2250643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832</Words>
  <Application>Microsoft Office PowerPoint</Application>
  <PresentationFormat>Widescreen</PresentationFormat>
  <Paragraphs>78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AdvOT72cf81eb.BI</vt:lpstr>
      <vt:lpstr>AdvOTf9433e2d</vt:lpstr>
      <vt:lpstr>Algerian</vt:lpstr>
      <vt:lpstr>Arial</vt:lpstr>
      <vt:lpstr>Calibri</vt:lpstr>
      <vt:lpstr>Calibri Light</vt:lpstr>
      <vt:lpstr>Times New Roman</vt:lpstr>
      <vt:lpstr>Wingdings 3</vt:lpstr>
      <vt:lpstr>Office Theme</vt:lpstr>
      <vt:lpstr>PowerPoint Presentation</vt:lpstr>
      <vt:lpstr>Cloud Capabilities and Platform Features</vt:lpstr>
      <vt:lpstr>PowerPoint Presentation</vt:lpstr>
      <vt:lpstr>PowerPoint Presentation</vt:lpstr>
      <vt:lpstr>PowerPoint Presentation</vt:lpstr>
      <vt:lpstr>PowerPoint Presentation</vt:lpstr>
      <vt:lpstr>Traditional Features Common to Grids &amp; Clouds</vt:lpstr>
      <vt:lpstr>Traditional Features Common to Grids &amp; Clouds</vt:lpstr>
      <vt:lpstr>Data Features and Databases</vt:lpstr>
      <vt:lpstr>Programming and Run Time Support</vt:lpstr>
      <vt:lpstr>PowerPoint Presentation</vt:lpstr>
      <vt:lpstr>Recollect Quiz</vt:lpstr>
      <vt:lpstr>Possible Questions in the IAT/Exam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Support of Google App Engine.</dc:title>
  <dc:creator>SENTHIL VELAN</dc:creator>
  <cp:lastModifiedBy>CMRIT ISE1</cp:lastModifiedBy>
  <cp:revision>47</cp:revision>
  <dcterms:created xsi:type="dcterms:W3CDTF">2025-05-06T17:45:00Z</dcterms:created>
  <dcterms:modified xsi:type="dcterms:W3CDTF">2026-04-09T17:02:11Z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FDD6E3DA2CE7403F953C60396578109C_11</vt:lpwstr>
  </property>
  <property fmtid="{D5CDD505-2E9C-101B-9397-08002B2CF9AE}" pid="3" name="KSOProductBuildVer">
    <vt:lpwstr>1033-12.2.0.20795</vt:lpwstr>
  </property>
</Properties>
</file>